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5" r:id="rId5"/>
    <p:sldId id="266" r:id="rId6"/>
    <p:sldId id="284" r:id="rId7"/>
    <p:sldId id="267" r:id="rId8"/>
    <p:sldId id="282" r:id="rId9"/>
    <p:sldId id="285" r:id="rId10"/>
    <p:sldId id="272" r:id="rId11"/>
    <p:sldId id="287" r:id="rId12"/>
    <p:sldId id="286" r:id="rId13"/>
    <p:sldId id="288" r:id="rId14"/>
    <p:sldId id="289" r:id="rId15"/>
    <p:sldId id="290" r:id="rId16"/>
    <p:sldId id="298" r:id="rId17"/>
    <p:sldId id="292" r:id="rId18"/>
    <p:sldId id="297" r:id="rId19"/>
    <p:sldId id="299" r:id="rId20"/>
    <p:sldId id="295" r:id="rId21"/>
    <p:sldId id="296" r:id="rId22"/>
    <p:sldId id="306" r:id="rId23"/>
    <p:sldId id="301" r:id="rId24"/>
    <p:sldId id="307" r:id="rId25"/>
    <p:sldId id="308" r:id="rId26"/>
    <p:sldId id="304" r:id="rId27"/>
    <p:sldId id="305" r:id="rId28"/>
    <p:sldId id="315" r:id="rId29"/>
    <p:sldId id="310" r:id="rId30"/>
    <p:sldId id="316" r:id="rId31"/>
    <p:sldId id="312" r:id="rId32"/>
    <p:sldId id="313" r:id="rId33"/>
    <p:sldId id="314" r:id="rId34"/>
    <p:sldId id="323" r:id="rId35"/>
    <p:sldId id="318" r:id="rId36"/>
    <p:sldId id="324" r:id="rId37"/>
    <p:sldId id="280" r:id="rId38"/>
    <p:sldId id="321" r:id="rId39"/>
    <p:sldId id="322" r:id="rId40"/>
    <p:sldId id="26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94522" autoAdjust="0"/>
  </p:normalViewPr>
  <p:slideViewPr>
    <p:cSldViewPr snapToGrid="0" snapToObjects="1">
      <p:cViewPr varScale="1">
        <p:scale>
          <a:sx n="50" d="100"/>
          <a:sy n="50" d="100"/>
        </p:scale>
        <p:origin x="-101" y="-7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09.01.2019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Visualization of all </a:t>
            </a:r>
            <a:r>
              <a:rPr lang="en-GB" dirty="0" smtClean="0"/>
              <a:t>registers – missing is diagnosis list – under tools registers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7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Visualization of all registers – </a:t>
            </a:r>
            <a:r>
              <a:rPr lang="en-GB" dirty="0" smtClean="0"/>
              <a:t>missing is locations, payers, users</a:t>
            </a:r>
            <a:r>
              <a:rPr lang="en-GB" baseline="0" dirty="0" smtClean="0"/>
              <a:t> (represented here but decide whether to give details)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97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34EA-DEAC-E443-970E-2BDEEB6225B1}" type="datetime1">
              <a:rPr lang="de-DE" smtClean="0"/>
              <a:t>09.01.2019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09.01.2019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09.01.2019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09.01.2019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09.01.2019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09.01.2019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wmf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8.png"/><Relationship Id="rId3" Type="http://schemas.openxmlformats.org/officeDocument/2006/relationships/image" Target="../media/image92.wmf"/><Relationship Id="rId7" Type="http://schemas.openxmlformats.org/officeDocument/2006/relationships/image" Target="../media/image93.wmf"/><Relationship Id="rId12" Type="http://schemas.openxmlformats.org/officeDocument/2006/relationships/image" Target="../media/image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96.png"/><Relationship Id="rId5" Type="http://schemas.openxmlformats.org/officeDocument/2006/relationships/image" Target="../media/image8.png"/><Relationship Id="rId10" Type="http://schemas.openxmlformats.org/officeDocument/2006/relationships/image" Target="../media/image95.jpeg"/><Relationship Id="rId4" Type="http://schemas.openxmlformats.org/officeDocument/2006/relationships/image" Target="../media/image10.wmf"/><Relationship Id="rId9" Type="http://schemas.openxmlformats.org/officeDocument/2006/relationships/image" Target="../media/image9.png"/><Relationship Id="rId1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png"/><Relationship Id="rId3" Type="http://schemas.openxmlformats.org/officeDocument/2006/relationships/image" Target="../media/image16.jpeg"/><Relationship Id="rId7" Type="http://schemas.openxmlformats.org/officeDocument/2006/relationships/image" Target="../media/image11.wmf"/><Relationship Id="rId12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6.png"/><Relationship Id="rId5" Type="http://schemas.openxmlformats.org/officeDocument/2006/relationships/image" Target="../media/image10.wmf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7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7.png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2.png"/><Relationship Id="rId3" Type="http://schemas.openxmlformats.org/officeDocument/2006/relationships/image" Target="../media/image117.jpeg"/><Relationship Id="rId7" Type="http://schemas.openxmlformats.org/officeDocument/2006/relationships/image" Target="../media/image10.wmf"/><Relationship Id="rId12" Type="http://schemas.openxmlformats.org/officeDocument/2006/relationships/image" Target="../media/image121.em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11" Type="http://schemas.openxmlformats.org/officeDocument/2006/relationships/image" Target="../media/image120.png"/><Relationship Id="rId5" Type="http://schemas.openxmlformats.org/officeDocument/2006/relationships/image" Target="../media/image8.png"/><Relationship Id="rId10" Type="http://schemas.openxmlformats.org/officeDocument/2006/relationships/image" Target="../media/image11.wmf"/><Relationship Id="rId4" Type="http://schemas.openxmlformats.org/officeDocument/2006/relationships/image" Target="../media/image7.png"/><Relationship Id="rId9" Type="http://schemas.openxmlformats.org/officeDocument/2006/relationships/image" Target="../media/image119.jpeg"/><Relationship Id="rId14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0.wmf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gif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16.jpeg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58.png"/><Relationship Id="rId3" Type="http://schemas.openxmlformats.org/officeDocument/2006/relationships/image" Target="../media/image36.gif"/><Relationship Id="rId21" Type="http://schemas.openxmlformats.org/officeDocument/2006/relationships/image" Target="../media/image56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57.png"/><Relationship Id="rId5" Type="http://schemas.openxmlformats.org/officeDocument/2006/relationships/image" Target="../media/image18.png"/><Relationship Id="rId15" Type="http://schemas.openxmlformats.org/officeDocument/2006/relationships/image" Target="../media/image33.gif"/><Relationship Id="rId23" Type="http://schemas.openxmlformats.org/officeDocument/2006/relationships/image" Target="../media/image34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0A0361AE-35B2-2D43-8A7C-49004E2FE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ivs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57" y="3413448"/>
            <a:ext cx="1144949" cy="11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3545034" y="2089010"/>
            <a:ext cx="1682507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Enrolment – I (</a:t>
            </a:r>
            <a:r>
              <a:rPr lang="en-GB" dirty="0" smtClean="0"/>
              <a:t>Sample </a:t>
            </a:r>
            <a:r>
              <a:rPr lang="en-GB" dirty="0" smtClean="0"/>
              <a:t>Process)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62" y="2698513"/>
            <a:ext cx="671527" cy="7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85420" y="263305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dirty="0">
                <a:solidFill>
                  <a:schemeClr val="tx1"/>
                </a:solidFill>
                <a:latin typeface="Calibri" pitchFamily="34" charset="0"/>
              </a:rPr>
              <a:t>			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85420" y="3899879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	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5420" y="821470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2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5" y="5056095"/>
            <a:ext cx="2246439" cy="12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http://smickworks.com/images/phone_capture_qrc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3" y="2229805"/>
            <a:ext cx="1414784" cy="1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50558" y="3031513"/>
            <a:ext cx="7084243" cy="2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25009" y="3069185"/>
            <a:ext cx="679025" cy="1487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Bent-Up Arrow 15"/>
          <p:cNvSpPr/>
          <p:nvPr/>
        </p:nvSpPr>
        <p:spPr>
          <a:xfrm flipH="1" flipV="1">
            <a:off x="3377693" y="4322146"/>
            <a:ext cx="2647316" cy="51562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7738449">
            <a:off x="6285028" y="3715665"/>
            <a:ext cx="787709" cy="1714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118212" y="5945078"/>
            <a:ext cx="558376" cy="90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63" y="4852902"/>
            <a:ext cx="1239743" cy="7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82152" y="2502599"/>
            <a:ext cx="12065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100" b="1" dirty="0"/>
              <a:t>Collect contribution</a:t>
            </a:r>
            <a:endParaRPr lang="en-GB" sz="105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69" y="5171367"/>
            <a:ext cx="1862074" cy="116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7190781" y="5855181"/>
            <a:ext cx="557146" cy="898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86" y="5643372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37" y="5634565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55" y="4324061"/>
            <a:ext cx="543764" cy="4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6200000">
            <a:off x="9154806" y="4065569"/>
            <a:ext cx="1482966" cy="1070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9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00" y="2272729"/>
            <a:ext cx="1044574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3161076" y="2920388"/>
            <a:ext cx="389880" cy="297593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5" y="2089010"/>
            <a:ext cx="1488822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8442937" y="3775864"/>
            <a:ext cx="2241210" cy="99702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:\Users\srivsi\Desktop\Siddharth\IMIS\IMIS opensourcing GIZnSDC\Lamination card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 bwMode="auto">
          <a:xfrm>
            <a:off x="3980642" y="5122096"/>
            <a:ext cx="867226" cy="77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8812342" y="3031514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how </a:t>
            </a:r>
            <a:r>
              <a:rPr lang="en-GB" sz="1200" b="1" dirty="0" smtClean="0">
                <a:solidFill>
                  <a:schemeClr val="tx1"/>
                </a:solidFill>
              </a:rPr>
              <a:t>your</a:t>
            </a:r>
            <a:r>
              <a:rPr lang="en-GB" sz="1200" dirty="0" smtClean="0">
                <a:solidFill>
                  <a:schemeClr val="tx1"/>
                </a:solidFill>
              </a:rPr>
              <a:t> process works! Who are the key actors? What is the flow of data? What forms are involved?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3150150" y="2072654"/>
            <a:ext cx="3895424" cy="37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en-GB" dirty="0" smtClean="0"/>
              <a:t>Enrolment - II (Forms involved) 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9369930" y="3520440"/>
            <a:ext cx="1795312" cy="174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7883733" y="2072654"/>
            <a:ext cx="1486197" cy="14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6626432" y="2621665"/>
            <a:ext cx="2514601" cy="1002469"/>
          </a:xfrm>
          <a:prstGeom prst="wedgeEllipseCallout">
            <a:avLst>
              <a:gd name="adj1" fmla="val -49421"/>
              <a:gd name="adj2" fmla="val 1355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Explain each form needed in the process and practice filling it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9698567" y="6545264"/>
            <a:ext cx="201506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AB7FD98C-A4F5-4782-A6DC-CC5FF817F694}" type="slidenum">
              <a:rPr lang="en-GB" altLang="en-US" sz="100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GB" altLang="en-US" sz="1000">
              <a:solidFill>
                <a:srgbClr val="000000"/>
              </a:solidFill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553617" y="2284989"/>
            <a:ext cx="34596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1.acquiring of a photo of an </a:t>
            </a:r>
            <a:r>
              <a:rPr lang="en-GB" altLang="en-US" sz="1600" dirty="0" err="1">
                <a:solidFill>
                  <a:srgbClr val="000000"/>
                </a:solidFill>
                <a:cs typeface="Arial" charset="0"/>
              </a:rPr>
              <a:t>insuree</a:t>
            </a: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by a mobile phone</a:t>
            </a:r>
          </a:p>
        </p:txBody>
      </p:sp>
      <p:sp>
        <p:nvSpPr>
          <p:cNvPr id="9" name="Right Arrow 8"/>
          <p:cNvSpPr/>
          <p:nvPr/>
        </p:nvSpPr>
        <p:spPr>
          <a:xfrm rot="2385264">
            <a:off x="3144729" y="3999757"/>
            <a:ext cx="1635614" cy="215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5608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1" y="4365626"/>
            <a:ext cx="211243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4079777" y="3572773"/>
            <a:ext cx="1829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2.sending it 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 the central server</a:t>
            </a:r>
          </a:p>
        </p:txBody>
      </p:sp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8" y="3532368"/>
            <a:ext cx="4361361" cy="23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7520518" y="2670705"/>
            <a:ext cx="2411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3.assigning it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the record of the </a:t>
            </a:r>
            <a:r>
              <a:rPr lang="en-GB" altLang="en-US" sz="1600" dirty="0" err="1">
                <a:solidFill>
                  <a:srgbClr val="000000"/>
                </a:solidFill>
                <a:cs typeface="Arial" charset="0"/>
              </a:rPr>
              <a:t>insuree</a:t>
            </a:r>
            <a:endParaRPr lang="en-GB" altLang="en-US" sz="1600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(automatically)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2" y="2942596"/>
            <a:ext cx="2371955" cy="29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98" y="2996952"/>
            <a:ext cx="14763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15" y="5107648"/>
            <a:ext cx="1021611" cy="6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en-GB" altLang="en-US" dirty="0" smtClean="0"/>
              <a:t>Enrolment – III a (Use of mobile application)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mobile phones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/>
              <a:pPr>
                <a:defRPr/>
              </a:pPr>
              <a:t>13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1991951" y="2164465"/>
            <a:ext cx="7853089" cy="40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altLang="en-US" dirty="0" smtClean="0"/>
              <a:t>Enrolment – III b (Use of web application)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web application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dirty="0"/>
              <a:t>Enrolment – IV </a:t>
            </a:r>
            <a:r>
              <a:rPr lang="en-GB" altLang="en-US" dirty="0" smtClean="0"/>
              <a:t>(</a:t>
            </a:r>
            <a:r>
              <a:rPr lang="en-GB" altLang="en-US" kern="0" dirty="0" smtClean="0"/>
              <a:t>Role play)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Split participants into teams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Allocate each person a role (relevant to them) described in the process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Undertake role play  (first to the last step!)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Rotate roles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 do role play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Repeat process to give more practice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dirty="0"/>
              <a:t>Enrolment – </a:t>
            </a:r>
            <a:r>
              <a:rPr lang="en-GB" altLang="en-US" dirty="0" smtClean="0"/>
              <a:t>V (</a:t>
            </a:r>
            <a:r>
              <a:rPr lang="en-GB" altLang="en-US" kern="0" dirty="0" smtClean="0"/>
              <a:t>Scenarios)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Develop more complex scenarios prior to the training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Once familiar introduce participants to the complicated scenarios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Ask them to role play and identify problems/resolve the solution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Emphasis should be on practicing the exceptions to the standard cases expected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8" y="2767966"/>
            <a:ext cx="182244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9" y="2176306"/>
            <a:ext cx="1109134" cy="83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4432936"/>
            <a:ext cx="17399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26" y="2674228"/>
            <a:ext cx="927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4217354"/>
            <a:ext cx="15367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37026" y="3615691"/>
            <a:ext cx="573616" cy="6016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5611285" y="2221865"/>
            <a:ext cx="1534583" cy="444500"/>
          </a:xfrm>
          <a:prstGeom prst="bentConnector3">
            <a:avLst>
              <a:gd name="adj1" fmla="val -4135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9937122" y="2068836"/>
            <a:ext cx="1547812" cy="1933245"/>
          </a:xfrm>
          <a:prstGeom prst="bentConnector3">
            <a:avLst>
              <a:gd name="adj1" fmla="val 1227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TextBox 43"/>
          <p:cNvSpPr txBox="1">
            <a:spLocks noChangeArrowheads="1"/>
          </p:cNvSpPr>
          <p:nvPr/>
        </p:nvSpPr>
        <p:spPr bwMode="auto">
          <a:xfrm>
            <a:off x="2101851" y="3713799"/>
            <a:ext cx="2154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Receptionist scans card with phone (offline &amp; </a:t>
            </a:r>
            <a:r>
              <a:rPr lang="en-GB" altLang="en-US" sz="1100" b="1" dirty="0" smtClean="0">
                <a:solidFill>
                  <a:schemeClr val="tx1"/>
                </a:solidFill>
              </a:rPr>
              <a:t>online</a:t>
            </a:r>
            <a:r>
              <a:rPr lang="en-GB" altLang="en-US" sz="1100" b="1" dirty="0">
                <a:solidFill>
                  <a:schemeClr val="tx1"/>
                </a:solidFill>
              </a:rPr>
              <a:t>)  connectivity OK</a:t>
            </a:r>
          </a:p>
        </p:txBody>
      </p:sp>
      <p:sp>
        <p:nvSpPr>
          <p:cNvPr id="34830" name="TextBox 46"/>
          <p:cNvSpPr txBox="1">
            <a:spLocks noChangeArrowheads="1"/>
          </p:cNvSpPr>
          <p:nvPr/>
        </p:nvSpPr>
        <p:spPr bwMode="auto">
          <a:xfrm>
            <a:off x="9911986" y="5691347"/>
            <a:ext cx="159808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Send patient for treatment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74383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13E2C2F-8CB6-421D-816C-CF6D68342A1D}" type="slidenum">
              <a:rPr lang="en-GB" altLang="en-US">
                <a:solidFill>
                  <a:srgbClr val="000000"/>
                </a:solidFill>
              </a:rPr>
              <a:pPr/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869" y="3586617"/>
            <a:ext cx="1001183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900" b="1" dirty="0" smtClean="0">
                <a:solidFill>
                  <a:schemeClr val="tx1"/>
                </a:solidFill>
              </a:rPr>
              <a:t>Reception1st </a:t>
            </a:r>
            <a:r>
              <a:rPr lang="en-GB" altLang="en-US" sz="900" b="1" dirty="0">
                <a:solidFill>
                  <a:schemeClr val="tx1"/>
                </a:solidFill>
              </a:rPr>
              <a:t>registers patient in </a:t>
            </a:r>
            <a:r>
              <a:rPr lang="en-GB" altLang="en-US" sz="900" b="1" dirty="0" smtClean="0">
                <a:solidFill>
                  <a:schemeClr val="tx1"/>
                </a:solidFill>
              </a:rPr>
              <a:t>OPD/IPD </a:t>
            </a:r>
            <a:r>
              <a:rPr lang="en-GB" altLang="en-US" sz="900" b="1" dirty="0">
                <a:solidFill>
                  <a:schemeClr val="tx1"/>
                </a:solidFill>
              </a:rPr>
              <a:t>register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84" y="1881346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07" y="5467352"/>
            <a:ext cx="1506374" cy="56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520142" y="4708616"/>
            <a:ext cx="381000" cy="368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71" y="5130802"/>
            <a:ext cx="168486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577330"/>
            <a:ext cx="927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291793" y="5467352"/>
            <a:ext cx="1023407" cy="276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EXPIRED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376160" y="5627371"/>
            <a:ext cx="639233" cy="492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835" idx="3"/>
          </p:cNvCxnSpPr>
          <p:nvPr/>
        </p:nvCxnSpPr>
        <p:spPr>
          <a:xfrm flipV="1">
            <a:off x="9658081" y="5343052"/>
            <a:ext cx="1507760" cy="409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088641" y="5921378"/>
            <a:ext cx="4926752" cy="231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129455" y="3031809"/>
            <a:ext cx="9526" cy="5548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129455" y="4954996"/>
            <a:ext cx="1" cy="3982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31951" y="4655820"/>
            <a:ext cx="802216" cy="77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4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9" y="5353209"/>
            <a:ext cx="261408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313267" y="5491164"/>
            <a:ext cx="2686686" cy="965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Health Service Utilization – I (Sample Process)</a:t>
            </a:r>
            <a:endParaRPr lang="en-GB" dirty="0"/>
          </a:p>
        </p:txBody>
      </p:sp>
      <p:sp>
        <p:nvSpPr>
          <p:cNvPr id="43" name="Oval Callout 42"/>
          <p:cNvSpPr/>
          <p:nvPr/>
        </p:nvSpPr>
        <p:spPr>
          <a:xfrm>
            <a:off x="8812342" y="3031514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how </a:t>
            </a:r>
            <a:r>
              <a:rPr lang="en-GB" sz="1200" b="1" dirty="0" smtClean="0">
                <a:solidFill>
                  <a:schemeClr val="tx1"/>
                </a:solidFill>
              </a:rPr>
              <a:t>your</a:t>
            </a:r>
            <a:r>
              <a:rPr lang="en-GB" sz="1200" dirty="0" smtClean="0">
                <a:solidFill>
                  <a:schemeClr val="tx1"/>
                </a:solidFill>
              </a:rPr>
              <a:t> process works! Who are the key actors? What is the flow of data? What forms are involved?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8" y="2108910"/>
            <a:ext cx="5362004" cy="32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Health Service Utilization </a:t>
            </a:r>
            <a:r>
              <a:rPr lang="en-GB" dirty="0" smtClean="0"/>
              <a:t>- II (Forms involved) </a:t>
            </a:r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>
            <a:off x="6626432" y="2621665"/>
            <a:ext cx="2514601" cy="1002469"/>
          </a:xfrm>
          <a:prstGeom prst="wedgeEllipseCallout">
            <a:avLst>
              <a:gd name="adj1" fmla="val -49421"/>
              <a:gd name="adj2" fmla="val 1355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Explain each form needed in the process and practice filling it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24" y="2475491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24" y="4138583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Health Service Utilization</a:t>
            </a:r>
            <a:r>
              <a:rPr lang="en-GB" altLang="en-US" dirty="0"/>
              <a:t> – III a (Use of mobile application)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Oval Callout 6"/>
          <p:cNvSpPr/>
          <p:nvPr/>
        </p:nvSpPr>
        <p:spPr>
          <a:xfrm rot="6682757">
            <a:off x="6459031" y="1794087"/>
            <a:ext cx="4136349" cy="4276280"/>
          </a:xfrm>
          <a:prstGeom prst="wedgeEllipseCallout">
            <a:avLst>
              <a:gd name="adj1" fmla="val -17168"/>
              <a:gd name="adj2" fmla="val 6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4815614" y="3612932"/>
            <a:ext cx="1973124" cy="2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01" y="4704847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826308" y="4733767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2.send </a:t>
            </a:r>
            <a:r>
              <a:rPr lang="en-GB" altLang="en-US" sz="1600" dirty="0">
                <a:cs typeface="Arial" charset="0"/>
              </a:rPr>
              <a:t>it </a:t>
            </a:r>
            <a:r>
              <a:rPr lang="en-GB" altLang="en-US" sz="1600" dirty="0" smtClean="0">
                <a:cs typeface="Arial" charset="0"/>
              </a:rPr>
              <a:t>to</a:t>
            </a:r>
            <a:endParaRPr lang="en-GB" altLang="en-US" sz="1600" dirty="0">
              <a:cs typeface="Arial" charset="0"/>
            </a:endParaRPr>
          </a:p>
          <a:p>
            <a:pPr eaLnBrk="1" hangingPunct="1"/>
            <a:r>
              <a:rPr lang="en-GB" altLang="en-US" sz="1600" dirty="0">
                <a:cs typeface="Arial" charset="0"/>
              </a:rPr>
              <a:t> the central server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5312239" y="3570894"/>
            <a:ext cx="1944204" cy="3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046030" y="3268658"/>
            <a:ext cx="1491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3.retrieving </a:t>
            </a:r>
            <a:r>
              <a:rPr lang="en-GB" altLang="en-US" sz="1600" dirty="0">
                <a:cs typeface="Arial" charset="0"/>
              </a:rPr>
              <a:t>photo and information </a:t>
            </a:r>
          </a:p>
          <a:p>
            <a:pPr eaLnBrk="1" hangingPunct="1"/>
            <a:r>
              <a:rPr lang="en-GB" altLang="en-US" sz="1600" dirty="0">
                <a:cs typeface="Arial" charset="0"/>
              </a:rPr>
              <a:t>on </a:t>
            </a:r>
            <a:r>
              <a:rPr lang="en-GB" altLang="en-US" sz="1600" dirty="0" smtClean="0">
                <a:cs typeface="Arial" charset="0"/>
              </a:rPr>
              <a:t>coverage</a:t>
            </a:r>
            <a:endParaRPr lang="en-GB" altLang="en-US" sz="1600" dirty="0">
              <a:cs typeface="Arial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945329" y="2244947"/>
            <a:ext cx="3306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1. </a:t>
            </a:r>
            <a:r>
              <a:rPr lang="en-GB" altLang="en-US" sz="1600" dirty="0" err="1">
                <a:cs typeface="Arial" charset="0"/>
              </a:rPr>
              <a:t>i</a:t>
            </a:r>
            <a:r>
              <a:rPr lang="en-GB" altLang="en-US" sz="1600" dirty="0" err="1" smtClean="0">
                <a:cs typeface="Arial" charset="0"/>
              </a:rPr>
              <a:t>nsuree’s</a:t>
            </a:r>
            <a:r>
              <a:rPr lang="en-GB" altLang="en-US" sz="1600" dirty="0" smtClean="0">
                <a:cs typeface="Arial" charset="0"/>
              </a:rPr>
              <a:t> ID </a:t>
            </a:r>
            <a:r>
              <a:rPr lang="en-GB" altLang="en-US" sz="1600" dirty="0">
                <a:cs typeface="Arial" charset="0"/>
              </a:rPr>
              <a:t>number </a:t>
            </a:r>
            <a:r>
              <a:rPr lang="en-GB" altLang="en-US" sz="1600" dirty="0" smtClean="0">
                <a:cs typeface="Arial" charset="0"/>
              </a:rPr>
              <a:t>read by phone through QR code</a:t>
            </a:r>
            <a:endParaRPr lang="en-GB" altLang="en-US" sz="1600" dirty="0"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7" y="2892226"/>
            <a:ext cx="2094192" cy="1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G:\screenshots\shot_000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2829722"/>
            <a:ext cx="1186632" cy="15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454273" y="3323795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3" y="190419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 rot="19880085">
            <a:off x="5510361" y="2372504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29905" y="2353838"/>
            <a:ext cx="1811765" cy="2719869"/>
            <a:chOff x="7129905" y="2353838"/>
            <a:chExt cx="1811765" cy="2719869"/>
          </a:xfrm>
        </p:grpSpPr>
        <p:pic>
          <p:nvPicPr>
            <p:cNvPr id="8" name="Picture 5" descr="G:\screenshots\shot_00003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05" y="2353838"/>
              <a:ext cx="1811765" cy="271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621" y="3017273"/>
              <a:ext cx="519955" cy="75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val Callout 20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mobile phones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r-CH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/>
              <a:t>Health Service Utilization</a:t>
            </a:r>
            <a:r>
              <a:rPr lang="en-GB" altLang="en-US" dirty="0" smtClean="0"/>
              <a:t> – III b (Use of web application)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46475" y="2076555"/>
            <a:ext cx="9404405" cy="4193902"/>
            <a:chOff x="577795" y="764704"/>
            <a:chExt cx="11374856" cy="568863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4" t="13857" r="11039" b="20484"/>
            <a:stretch/>
          </p:blipFill>
          <p:spPr bwMode="auto">
            <a:xfrm>
              <a:off x="577795" y="890670"/>
              <a:ext cx="11374856" cy="556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52" y="3140968"/>
              <a:ext cx="1748456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536160" y="764704"/>
              <a:ext cx="3552395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Oval Callout 12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web application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1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structure</a:t>
            </a:r>
          </a:p>
          <a:p>
            <a:r>
              <a:rPr lang="en-US" dirty="0"/>
              <a:t>Key roles and responsibilities</a:t>
            </a:r>
          </a:p>
          <a:p>
            <a:r>
              <a:rPr lang="en-US" dirty="0"/>
              <a:t>Communication within </a:t>
            </a:r>
            <a:r>
              <a:rPr lang="en-US" dirty="0" err="1"/>
              <a:t>openIMIS</a:t>
            </a:r>
            <a:endParaRPr lang="en-US" dirty="0"/>
          </a:p>
          <a:p>
            <a:r>
              <a:rPr lang="en-US" dirty="0"/>
              <a:t>Building a scheme</a:t>
            </a:r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Enrolment process</a:t>
            </a:r>
          </a:p>
          <a:p>
            <a:pPr lvl="1"/>
            <a:r>
              <a:rPr lang="en-US" dirty="0"/>
              <a:t>Health Service Utilization Process</a:t>
            </a:r>
          </a:p>
          <a:p>
            <a:pPr lvl="1"/>
            <a:r>
              <a:rPr lang="en-US" dirty="0"/>
              <a:t>Claims Process</a:t>
            </a:r>
          </a:p>
          <a:p>
            <a:pPr lvl="1"/>
            <a:r>
              <a:rPr lang="en-US" dirty="0" smtClean="0"/>
              <a:t>Renewal </a:t>
            </a:r>
            <a:r>
              <a:rPr lang="en-US" dirty="0"/>
              <a:t>process</a:t>
            </a:r>
          </a:p>
          <a:p>
            <a:pPr lvl="1"/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3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/>
              <a:t>Health Service Utilization</a:t>
            </a:r>
            <a:r>
              <a:rPr lang="en-GB" altLang="en-US" dirty="0" smtClean="0"/>
              <a:t> </a:t>
            </a:r>
            <a:r>
              <a:rPr lang="en-GB" altLang="en-US" dirty="0"/>
              <a:t>– IV </a:t>
            </a:r>
            <a:r>
              <a:rPr lang="en-GB" altLang="en-US" dirty="0" smtClean="0"/>
              <a:t>(</a:t>
            </a:r>
            <a:r>
              <a:rPr lang="en-GB" altLang="en-US" kern="0" dirty="0" smtClean="0"/>
              <a:t>Role play)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Split participants into teams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Allocate each person a role (relevant to them) described in the process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Undertake role play  (first to the last step!)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Rotate roles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 do role play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Repeat process to give more practice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/>
              <a:t>Health Service Utilization</a:t>
            </a:r>
            <a:r>
              <a:rPr lang="en-GB" altLang="en-US" dirty="0" smtClean="0"/>
              <a:t> </a:t>
            </a:r>
            <a:r>
              <a:rPr lang="en-GB" altLang="en-US" dirty="0"/>
              <a:t>– </a:t>
            </a:r>
            <a:r>
              <a:rPr lang="en-GB" altLang="en-US" dirty="0" smtClean="0"/>
              <a:t>V (</a:t>
            </a:r>
            <a:r>
              <a:rPr lang="en-GB" altLang="en-US" kern="0" dirty="0" smtClean="0"/>
              <a:t>Scenarios)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Develop more complex scenarios prior to the training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Once familiar introduce participants to the complicated scenarios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Ask them to role play and identify problems/resolve the solution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Emphasis should be on practicing the exceptions to the standard cases expected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3984977" y="3857850"/>
            <a:ext cx="2571331" cy="2362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038647" y="2700105"/>
            <a:ext cx="2738210" cy="3685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37504" y="187922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93" y="199538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56" y="5078715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7094766" y="2107827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112" y="179242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544706" y="5909557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99" y="313388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8952503" y="3385799"/>
            <a:ext cx="1636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m</a:t>
            </a:r>
            <a:r>
              <a:rPr lang="en-US" altLang="en-US" sz="1200" dirty="0" smtClean="0">
                <a:solidFill>
                  <a:schemeClr val="tx1"/>
                </a:solidFill>
              </a:rPr>
              <a:t>obile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9061905" y="4900556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off-line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78" y="524167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emec\AppData\Local\Microsoft\Windows\Temporary Internet Files\Content.IE5\CRO01UWX\MC9003915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02" y="4673902"/>
            <a:ext cx="879963" cy="77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Nemec\AppData\Local\Microsoft\Windows\Temporary Internet Files\Content.IE5\QB95URZW\MC9004114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65" y="2689383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87" y="360663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681655" y="2637933"/>
            <a:ext cx="1628775" cy="1090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Internet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9065502" y="395039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4768995" y="4762696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8854536" y="2393233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health facility</a:t>
            </a:r>
          </a:p>
        </p:txBody>
      </p:sp>
      <p:pic>
        <p:nvPicPr>
          <p:cNvPr id="2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93" y="5078716"/>
            <a:ext cx="1045312" cy="8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12386400">
            <a:off x="7643777" y="2919970"/>
            <a:ext cx="1004732" cy="14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2248809">
            <a:off x="6143931" y="3695704"/>
            <a:ext cx="2019497" cy="17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6200000">
            <a:off x="4830540" y="4137537"/>
            <a:ext cx="880202" cy="19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10800000">
            <a:off x="4942278" y="1976969"/>
            <a:ext cx="1257182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4004644">
            <a:off x="4891949" y="2407260"/>
            <a:ext cx="338138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800000">
            <a:off x="6235247" y="4883796"/>
            <a:ext cx="1803400" cy="22383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0800000">
            <a:off x="5836039" y="5735443"/>
            <a:ext cx="2592388" cy="225425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08" y="5613140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4" y="5597455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3" y="5660776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48" y="5862808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7" y="5871634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16" y="5883041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9000" r="11671" b="24924"/>
          <a:stretch/>
        </p:blipFill>
        <p:spPr bwMode="auto">
          <a:xfrm>
            <a:off x="1666422" y="1907830"/>
            <a:ext cx="2561329" cy="1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682364" y="3710290"/>
            <a:ext cx="0" cy="647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6"/>
          <p:cNvSpPr txBox="1">
            <a:spLocks noChangeArrowheads="1"/>
          </p:cNvSpPr>
          <p:nvPr/>
        </p:nvSpPr>
        <p:spPr bwMode="auto">
          <a:xfrm>
            <a:off x="1801672" y="4373828"/>
            <a:ext cx="176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Internal claims processing in IMIS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082" y="5078715"/>
            <a:ext cx="4082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Checking (client status, price lists,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by a Medical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final claim calculations (remaining limits,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consolidated claims report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9039622" y="577047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p</a:t>
            </a:r>
            <a:r>
              <a:rPr lang="en-US" altLang="en-US" sz="1200" dirty="0" smtClean="0">
                <a:solidFill>
                  <a:schemeClr val="tx1"/>
                </a:solidFill>
              </a:rPr>
              <a:t>aper forms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44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16" y="5078957"/>
            <a:ext cx="3254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Claims Process – I (Sample Process)</a:t>
            </a:r>
            <a:endParaRPr lang="en-GB" dirty="0"/>
          </a:p>
        </p:txBody>
      </p:sp>
      <p:sp>
        <p:nvSpPr>
          <p:cNvPr id="47" name="Oval Callout 46"/>
          <p:cNvSpPr/>
          <p:nvPr/>
        </p:nvSpPr>
        <p:spPr>
          <a:xfrm>
            <a:off x="8812342" y="3031514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how </a:t>
            </a:r>
            <a:r>
              <a:rPr lang="en-GB" sz="1200" b="1" dirty="0" smtClean="0">
                <a:solidFill>
                  <a:schemeClr val="tx1"/>
                </a:solidFill>
              </a:rPr>
              <a:t>your</a:t>
            </a:r>
            <a:r>
              <a:rPr lang="en-GB" sz="1200" dirty="0" smtClean="0">
                <a:solidFill>
                  <a:schemeClr val="tx1"/>
                </a:solidFill>
              </a:rPr>
              <a:t> process works! Who are the key actors? What is the flow of data? What forms are involved?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8" y="2108910"/>
            <a:ext cx="5362004" cy="32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Claims Process</a:t>
            </a:r>
            <a:r>
              <a:rPr lang="en-GB" dirty="0" smtClean="0"/>
              <a:t> </a:t>
            </a:r>
            <a:r>
              <a:rPr lang="en-GB" dirty="0" smtClean="0"/>
              <a:t>- II (Forms involved) </a:t>
            </a:r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>
            <a:off x="6626432" y="2621665"/>
            <a:ext cx="2514601" cy="1002469"/>
          </a:xfrm>
          <a:prstGeom prst="wedgeEllipseCallout">
            <a:avLst>
              <a:gd name="adj1" fmla="val -49421"/>
              <a:gd name="adj2" fmla="val 1355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Explain each form needed in the process and practice filling it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24" y="2475491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24" y="4138583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2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Oval Callout 6"/>
          <p:cNvSpPr/>
          <p:nvPr/>
        </p:nvSpPr>
        <p:spPr>
          <a:xfrm rot="6682757">
            <a:off x="6630600" y="1826546"/>
            <a:ext cx="4169743" cy="4492193"/>
          </a:xfrm>
          <a:prstGeom prst="wedgeEllipseCallout">
            <a:avLst>
              <a:gd name="adj1" fmla="val -17168"/>
              <a:gd name="adj2" fmla="val 6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5400000">
            <a:off x="4773336" y="3488720"/>
            <a:ext cx="2057682" cy="2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43" y="465183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826308" y="4567276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3. send it to the </a:t>
            </a:r>
          </a:p>
          <a:p>
            <a:pPr eaLnBrk="1" hangingPunct="1"/>
            <a:r>
              <a:rPr lang="en-GB" altLang="en-US" sz="1600" dirty="0" smtClean="0">
                <a:cs typeface="Arial" charset="0"/>
              </a:rPr>
              <a:t>central </a:t>
            </a:r>
            <a:r>
              <a:rPr lang="en-GB" altLang="en-US" sz="1600" dirty="0">
                <a:cs typeface="Arial" charset="0"/>
              </a:rPr>
              <a:t>server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939327" y="3505721"/>
            <a:ext cx="1260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2. claim details entered</a:t>
            </a:r>
            <a:endParaRPr lang="en-GB" altLang="en-US" sz="1600" dirty="0">
              <a:cs typeface="Arial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945329" y="2078456"/>
            <a:ext cx="3306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1. </a:t>
            </a:r>
            <a:r>
              <a:rPr lang="en-GB" altLang="en-US" sz="1600" dirty="0" err="1">
                <a:cs typeface="Arial" charset="0"/>
              </a:rPr>
              <a:t>i</a:t>
            </a:r>
            <a:r>
              <a:rPr lang="en-GB" altLang="en-US" sz="1600" dirty="0" err="1" smtClean="0">
                <a:cs typeface="Arial" charset="0"/>
              </a:rPr>
              <a:t>nsuree’s</a:t>
            </a:r>
            <a:r>
              <a:rPr lang="en-GB" altLang="en-US" sz="1600" dirty="0" smtClean="0">
                <a:cs typeface="Arial" charset="0"/>
              </a:rPr>
              <a:t> ID </a:t>
            </a:r>
            <a:r>
              <a:rPr lang="en-GB" altLang="en-US" sz="1600" dirty="0">
                <a:cs typeface="Arial" charset="0"/>
              </a:rPr>
              <a:t>number </a:t>
            </a:r>
            <a:r>
              <a:rPr lang="en-GB" altLang="en-US" sz="1600" dirty="0" smtClean="0">
                <a:cs typeface="Arial" charset="0"/>
              </a:rPr>
              <a:t>read by phone through QR code</a:t>
            </a:r>
            <a:endParaRPr lang="en-GB" altLang="en-US" sz="1600" dirty="0"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7" y="2725735"/>
            <a:ext cx="2094192" cy="1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screenshots\shot_000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2663231"/>
            <a:ext cx="1186632" cy="15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454273" y="3157304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72" y="194256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 rot="19880085">
            <a:off x="5510361" y="2206013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8" name="Picture 7" descr="shot_000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80" y="2367580"/>
            <a:ext cx="2528459" cy="33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smtClean="0"/>
              <a:t>Claims Process</a:t>
            </a:r>
            <a:r>
              <a:rPr lang="en-GB" altLang="en-US" smtClean="0"/>
              <a:t> – III a (Use of mobile application)</a:t>
            </a:r>
            <a:endParaRPr lang="en-GB" dirty="0"/>
          </a:p>
        </p:txBody>
      </p:sp>
      <p:sp>
        <p:nvSpPr>
          <p:cNvPr id="20" name="Oval Callout 19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mobile phones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/>
              <a:pPr>
                <a:defRPr/>
              </a:pPr>
              <a:t>25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227433" y="2180709"/>
            <a:ext cx="7678567" cy="39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05512" y="5765445"/>
            <a:ext cx="3601009" cy="444471"/>
            <a:chOff x="337673" y="6227131"/>
            <a:chExt cx="4990242" cy="621385"/>
          </a:xfrm>
        </p:grpSpPr>
        <p:sp>
          <p:nvSpPr>
            <p:cNvPr id="8" name="Oval 7"/>
            <p:cNvSpPr/>
            <p:nvPr/>
          </p:nvSpPr>
          <p:spPr>
            <a:xfrm>
              <a:off x="4175787" y="6272452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37673" y="6227131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40" y="3212976"/>
            <a:ext cx="570441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/>
              <a:t>Claims Process</a:t>
            </a:r>
            <a:r>
              <a:rPr lang="en-GB" altLang="en-US" dirty="0" smtClean="0"/>
              <a:t> – III b (Use of web application)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web application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/>
              <a:t>Claims Process</a:t>
            </a:r>
            <a:r>
              <a:rPr lang="en-GB" altLang="en-US" dirty="0" smtClean="0"/>
              <a:t> </a:t>
            </a:r>
            <a:r>
              <a:rPr lang="en-GB" altLang="en-US" dirty="0"/>
              <a:t>– IV </a:t>
            </a:r>
            <a:r>
              <a:rPr lang="en-GB" altLang="en-US" dirty="0" smtClean="0"/>
              <a:t>(</a:t>
            </a:r>
            <a:r>
              <a:rPr lang="en-GB" altLang="en-US" kern="0" dirty="0" smtClean="0"/>
              <a:t>Role play)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Split participants into teams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Allocate each person a role (relevant to them) described in the process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Undertake role play  (first to the last step!)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Rotate roles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 do role play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Repeat process to give more practice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/>
              <a:t>Claims Process</a:t>
            </a:r>
            <a:r>
              <a:rPr lang="en-GB" altLang="en-US" dirty="0" smtClean="0"/>
              <a:t> </a:t>
            </a:r>
            <a:r>
              <a:rPr lang="en-GB" altLang="en-US" dirty="0"/>
              <a:t>– </a:t>
            </a:r>
            <a:r>
              <a:rPr lang="en-GB" altLang="en-US" dirty="0" smtClean="0"/>
              <a:t>V (</a:t>
            </a:r>
            <a:r>
              <a:rPr lang="en-GB" altLang="en-US" kern="0" dirty="0" smtClean="0"/>
              <a:t>Scenarios)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Develop more complex scenarios prior to the training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Once familiar introduce participants to the complicated scenarios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Ask them to role play and identify problems/resolve the solution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Emphasis should be on practicing the exceptions to the standard cases expected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20" y="5691649"/>
            <a:ext cx="371394" cy="4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3" y="1932682"/>
            <a:ext cx="2069344" cy="1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96165" y="1937489"/>
            <a:ext cx="3985337" cy="4093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4760614" y="200037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200" dirty="0" smtClean="0">
                <a:cs typeface="+mn-cs"/>
              </a:rPr>
              <a:t>Network - </a:t>
            </a:r>
            <a:r>
              <a:rPr lang="en-US" sz="1200" dirty="0" err="1" smtClean="0">
                <a:cs typeface="+mn-cs"/>
              </a:rPr>
              <a:t>sms</a:t>
            </a:r>
            <a:endParaRPr lang="cs-CZ" sz="1200" dirty="0"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45" y="283237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039252" y="2197715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456710" y="2613793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 smtClean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82" y="307560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0" y="4448568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3339116" y="4690674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pic>
        <p:nvPicPr>
          <p:cNvPr id="1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16" y="4599849"/>
            <a:ext cx="1155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973809" y="2937797"/>
            <a:ext cx="628591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325849">
            <a:off x="3689839" y="5123488"/>
            <a:ext cx="708347" cy="29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20296789">
            <a:off x="5857486" y="4289680"/>
            <a:ext cx="3730692" cy="31777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0" y="4947011"/>
            <a:ext cx="1053627" cy="8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0" y="3353880"/>
            <a:ext cx="1808702" cy="1195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3857" r="10802" b="20332"/>
          <a:stretch/>
        </p:blipFill>
        <p:spPr bwMode="auto">
          <a:xfrm>
            <a:off x="810880" y="2054911"/>
            <a:ext cx="1777954" cy="11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678930" y="4071492"/>
            <a:ext cx="833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 smtClean="0">
                <a:solidFill>
                  <a:schemeClr val="tx1"/>
                </a:solidFill>
              </a:rPr>
              <a:t>Renewal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trigger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338146">
            <a:off x="6694810" y="2496339"/>
            <a:ext cx="2381221" cy="219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22" y="5143450"/>
            <a:ext cx="591252" cy="10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5245088">
            <a:off x="9533061" y="4263544"/>
            <a:ext cx="1604274" cy="29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9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12784" r="38016"/>
          <a:stretch/>
        </p:blipFill>
        <p:spPr bwMode="auto">
          <a:xfrm>
            <a:off x="9598854" y="4914998"/>
            <a:ext cx="498883" cy="14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25" y="5188994"/>
            <a:ext cx="456479" cy="4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218786" y="3417896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200" dirty="0" smtClean="0">
                <a:cs typeface="+mn-cs"/>
              </a:rPr>
              <a:t>Network – data transfer</a:t>
            </a:r>
            <a:endParaRPr lang="cs-CZ" sz="1200" dirty="0"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 rot="917237">
            <a:off x="4038012" y="3331115"/>
            <a:ext cx="1109479" cy="25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20762179">
            <a:off x="7206945" y="3555515"/>
            <a:ext cx="1911325" cy="238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3" y="5697560"/>
            <a:ext cx="510455" cy="4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310905" y="3571956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35"/>
          <p:cNvSpPr/>
          <p:nvPr/>
        </p:nvSpPr>
        <p:spPr>
          <a:xfrm rot="11865509">
            <a:off x="3987426" y="3639315"/>
            <a:ext cx="914277" cy="232127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12844047">
            <a:off x="6785922" y="4960001"/>
            <a:ext cx="2593166" cy="33999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9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32" y="5787573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11320078">
            <a:off x="4386429" y="5389064"/>
            <a:ext cx="4077991" cy="320480"/>
          </a:xfrm>
          <a:prstGeom prst="rightArrow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67" y="5958433"/>
            <a:ext cx="228239" cy="2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Callout 41"/>
          <p:cNvSpPr/>
          <p:nvPr/>
        </p:nvSpPr>
        <p:spPr>
          <a:xfrm>
            <a:off x="8812342" y="3031514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how </a:t>
            </a:r>
            <a:r>
              <a:rPr lang="en-GB" sz="1200" b="1" dirty="0" smtClean="0">
                <a:solidFill>
                  <a:schemeClr val="tx1"/>
                </a:solidFill>
              </a:rPr>
              <a:t>your</a:t>
            </a:r>
            <a:r>
              <a:rPr lang="en-GB" sz="1200" dirty="0" smtClean="0">
                <a:solidFill>
                  <a:schemeClr val="tx1"/>
                </a:solidFill>
              </a:rPr>
              <a:t> process works! Who are the key actors? What is the flow of data? What forms are involved?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Renewal Process – I (Sample Process)</a:t>
            </a:r>
            <a:endParaRPr lang="en-GB" dirty="0"/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657449" y="5217180"/>
            <a:ext cx="1327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smtClean="0">
                <a:solidFill>
                  <a:schemeClr val="tx1"/>
                </a:solidFill>
              </a:rPr>
              <a:t>Print out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of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 smtClean="0">
                <a:solidFill>
                  <a:schemeClr val="tx1"/>
                </a:solidFill>
              </a:rPr>
              <a:t>generated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 smtClean="0">
                <a:solidFill>
                  <a:schemeClr val="tx1"/>
                </a:solidFill>
              </a:rPr>
              <a:t>Renewal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list</a:t>
            </a:r>
            <a:r>
              <a:rPr lang="de-CH" altLang="en-US" sz="1200" dirty="0" smtClean="0">
                <a:solidFill>
                  <a:schemeClr val="tx1"/>
                </a:solidFill>
              </a:rPr>
              <a:t> OR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smtClean="0">
                <a:solidFill>
                  <a:schemeClr val="tx1"/>
                </a:solidFill>
              </a:rPr>
              <a:t>offline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file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to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be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 smtClean="0">
                <a:solidFill>
                  <a:schemeClr val="tx1"/>
                </a:solidFill>
              </a:rPr>
              <a:t>uploaded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to</a:t>
            </a:r>
            <a:r>
              <a:rPr lang="de-CH" altLang="en-US" sz="1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smtClean="0">
                <a:solidFill>
                  <a:schemeClr val="tx1"/>
                </a:solidFill>
              </a:rPr>
              <a:t>mobile </a:t>
            </a:r>
            <a:r>
              <a:rPr lang="de-CH" altLang="en-US" sz="1200" dirty="0" err="1" smtClean="0">
                <a:solidFill>
                  <a:schemeClr val="tx1"/>
                </a:solidFill>
              </a:rPr>
              <a:t>phone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8" y="2108910"/>
            <a:ext cx="5362004" cy="32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Renewal Process</a:t>
            </a:r>
            <a:r>
              <a:rPr lang="en-GB" dirty="0" smtClean="0"/>
              <a:t> </a:t>
            </a:r>
            <a:r>
              <a:rPr lang="en-GB" dirty="0" smtClean="0"/>
              <a:t>- II (Forms involved) </a:t>
            </a:r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>
            <a:off x="6626432" y="2621665"/>
            <a:ext cx="2514601" cy="1002469"/>
          </a:xfrm>
          <a:prstGeom prst="wedgeEllipseCallout">
            <a:avLst>
              <a:gd name="adj1" fmla="val -49421"/>
              <a:gd name="adj2" fmla="val 1355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Explain each form needed in the process and practice filling it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24" y="2475491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24" y="4138583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Organizational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ABC </a:t>
            </a:r>
            <a:r>
              <a:rPr lang="de-DE" dirty="0" err="1" smtClean="0"/>
              <a:t>scheme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5" y="2204048"/>
            <a:ext cx="3972914" cy="397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srivsi\AppData\Local\Microsoft\Windows\Temporary Internet Files\Content.IE5\O5FBAJID\org_ch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2" y="2252534"/>
            <a:ext cx="3863451" cy="386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6095999" y="2164465"/>
            <a:ext cx="2514601" cy="1002469"/>
          </a:xfrm>
          <a:prstGeom prst="wedgeEllipseCallout">
            <a:avLst>
              <a:gd name="adj1" fmla="val -49421"/>
              <a:gd name="adj2" fmla="val 1355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Departments/Units /</a:t>
            </a:r>
            <a:r>
              <a:rPr lang="en-GB" sz="1200" baseline="0" dirty="0" smtClean="0">
                <a:solidFill>
                  <a:schemeClr val="tx1"/>
                </a:solidFill>
              </a:rPr>
              <a:t> Teams, hierarchy, interaction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3772323"/>
            <a:ext cx="1620482" cy="25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958019" y="3335618"/>
            <a:ext cx="2418840" cy="2965511"/>
          </a:xfrm>
          <a:prstGeom prst="rect">
            <a:avLst/>
          </a:prstGeom>
        </p:spPr>
      </p:pic>
      <p:pic>
        <p:nvPicPr>
          <p:cNvPr id="10" name="Picture 3" descr="shot_0000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20" y="3375444"/>
            <a:ext cx="2418840" cy="29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8260046" y="3259487"/>
            <a:ext cx="786151" cy="152261"/>
          </a:xfrm>
          <a:prstGeom prst="rightArrow">
            <a:avLst>
              <a:gd name="adj1" fmla="val 42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15" y="1949486"/>
            <a:ext cx="1080118" cy="108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52" y="3270302"/>
            <a:ext cx="478655" cy="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rot="16200000">
            <a:off x="8971405" y="3247329"/>
            <a:ext cx="761833" cy="152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0800000">
            <a:off x="4230178" y="5563428"/>
            <a:ext cx="488438" cy="23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9419094" y="1999039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/>
              <a:t>Renewal Process</a:t>
            </a:r>
            <a:r>
              <a:rPr lang="en-GB" altLang="en-US" dirty="0" smtClean="0"/>
              <a:t> – III a (Use of mobile application)</a:t>
            </a:r>
            <a:endParaRPr lang="en-GB" dirty="0"/>
          </a:p>
        </p:txBody>
      </p:sp>
      <p:sp>
        <p:nvSpPr>
          <p:cNvPr id="22" name="Oval Callout 21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mobile phones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7476298" y="5563428"/>
            <a:ext cx="488438" cy="23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7A2B4-B5C6-4F9D-B631-44DFBCB0C75E}" type="slidenum">
              <a:rPr lang="fr-CH" smtClean="0"/>
              <a:pPr>
                <a:defRPr/>
              </a:pPr>
              <a:t>31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227433" y="2180709"/>
            <a:ext cx="7678567" cy="39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05512" y="5765445"/>
            <a:ext cx="3601009" cy="444471"/>
            <a:chOff x="337673" y="6227131"/>
            <a:chExt cx="4990242" cy="621385"/>
          </a:xfrm>
        </p:grpSpPr>
        <p:sp>
          <p:nvSpPr>
            <p:cNvPr id="8" name="Oval 7"/>
            <p:cNvSpPr/>
            <p:nvPr/>
          </p:nvSpPr>
          <p:spPr>
            <a:xfrm>
              <a:off x="4175787" y="6272452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37673" y="6227131"/>
              <a:ext cx="115212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40" y="3212976"/>
            <a:ext cx="570441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/>
              <a:t>Renewal Process</a:t>
            </a:r>
            <a:r>
              <a:rPr lang="en-GB" altLang="en-US" dirty="0" smtClean="0"/>
              <a:t> – III b (Use of web application)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6630588" y="210163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web application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/>
              <a:t>Renewal Process</a:t>
            </a:r>
            <a:r>
              <a:rPr lang="en-GB" altLang="en-US" dirty="0" smtClean="0"/>
              <a:t> </a:t>
            </a:r>
            <a:r>
              <a:rPr lang="en-GB" altLang="en-US" dirty="0"/>
              <a:t>– IV </a:t>
            </a:r>
            <a:r>
              <a:rPr lang="en-GB" altLang="en-US" dirty="0" smtClean="0"/>
              <a:t>(</a:t>
            </a:r>
            <a:r>
              <a:rPr lang="en-GB" altLang="en-US" kern="0" dirty="0" smtClean="0"/>
              <a:t>Role play)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Split participants into teams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Allocate each person a role (relevant to them) described in the process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Undertake role play  (first to the last step!)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Rotate roles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 do role play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Repeat process to give more practice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/>
              <a:t>Renewal Process</a:t>
            </a:r>
            <a:r>
              <a:rPr lang="en-GB" altLang="en-US" dirty="0" smtClean="0"/>
              <a:t> </a:t>
            </a:r>
            <a:r>
              <a:rPr lang="en-GB" altLang="en-US" dirty="0"/>
              <a:t>– </a:t>
            </a:r>
            <a:r>
              <a:rPr lang="en-GB" altLang="en-US" dirty="0" smtClean="0"/>
              <a:t>V (</a:t>
            </a:r>
            <a:r>
              <a:rPr lang="en-GB" altLang="en-US" kern="0" dirty="0" smtClean="0"/>
              <a:t>Scenarios)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Develop more complex scenarios prior to the training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Once familiar introduce participants to the complicated scenarios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Ask them to role play and identify problems/resolve the solution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Emphasis should be on practicing the exceptions to the standard cases expected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6575777" y="3857850"/>
            <a:ext cx="2571331" cy="2362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93" y="199538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112" y="179242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135506" y="5909557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7359795" y="4762696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pic>
        <p:nvPicPr>
          <p:cNvPr id="2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93" y="5078716"/>
            <a:ext cx="1045312" cy="8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850299" y="5136911"/>
            <a:ext cx="880202" cy="32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9000" r="11671" b="24924"/>
          <a:stretch/>
        </p:blipFill>
        <p:spPr bwMode="auto">
          <a:xfrm>
            <a:off x="1666422" y="1907830"/>
            <a:ext cx="2561329" cy="1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682364" y="3710290"/>
            <a:ext cx="0" cy="647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6"/>
          <p:cNvSpPr txBox="1">
            <a:spLocks noChangeArrowheads="1"/>
          </p:cNvSpPr>
          <p:nvPr/>
        </p:nvSpPr>
        <p:spPr bwMode="auto">
          <a:xfrm>
            <a:off x="1801672" y="4373828"/>
            <a:ext cx="176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Internal claims processing in IMIS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082" y="5078715"/>
            <a:ext cx="4082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Checking (client status, price lists,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by a Medical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final claim calculations (remaining limits,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consolidated claims report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Reporting – I (Sample Process)</a:t>
            </a:r>
            <a:endParaRPr lang="en-GB" dirty="0"/>
          </a:p>
        </p:txBody>
      </p:sp>
      <p:sp>
        <p:nvSpPr>
          <p:cNvPr id="48" name="Oval Callout 47"/>
          <p:cNvSpPr/>
          <p:nvPr/>
        </p:nvSpPr>
        <p:spPr>
          <a:xfrm>
            <a:off x="8156820" y="2564456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how </a:t>
            </a:r>
            <a:r>
              <a:rPr lang="en-GB" sz="1200" b="1" dirty="0" smtClean="0">
                <a:solidFill>
                  <a:schemeClr val="tx1"/>
                </a:solidFill>
              </a:rPr>
              <a:t>your</a:t>
            </a:r>
            <a:r>
              <a:rPr lang="en-GB" sz="1200" dirty="0" smtClean="0">
                <a:solidFill>
                  <a:schemeClr val="tx1"/>
                </a:solidFill>
              </a:rPr>
              <a:t> process works! Who are the key actors? What is the flow of data? What forms are involved?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48" y="2108910"/>
            <a:ext cx="5362004" cy="32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en-GB" dirty="0" smtClean="0"/>
              <a:t>Reporting </a:t>
            </a:r>
            <a:r>
              <a:rPr lang="en-GB" dirty="0" smtClean="0"/>
              <a:t>- II (Forms involved) </a:t>
            </a:r>
            <a:endParaRPr lang="en-GB" dirty="0"/>
          </a:p>
        </p:txBody>
      </p:sp>
      <p:sp>
        <p:nvSpPr>
          <p:cNvPr id="18" name="Oval Callout 17"/>
          <p:cNvSpPr/>
          <p:nvPr/>
        </p:nvSpPr>
        <p:spPr>
          <a:xfrm>
            <a:off x="6626432" y="2621665"/>
            <a:ext cx="2514601" cy="1002469"/>
          </a:xfrm>
          <a:prstGeom prst="wedgeEllipseCallout">
            <a:avLst>
              <a:gd name="adj1" fmla="val -49421"/>
              <a:gd name="adj2" fmla="val 1355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Explain each form needed in the process and practice filling it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224" y="2475491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24" y="4138583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2545789" y="6503957"/>
            <a:ext cx="1396249" cy="19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b="0" i="1" kern="1200">
                <a:solidFill>
                  <a:schemeClr val="accent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45FA144-A9C9-42FF-A884-2B579409A764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75" y="1981200"/>
            <a:ext cx="7312100" cy="440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08175" y="3273214"/>
            <a:ext cx="2272418" cy="19794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676770" y="2589018"/>
            <a:ext cx="6645648" cy="23993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547257" y="5910943"/>
            <a:ext cx="656176" cy="3185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Reporting</a:t>
            </a:r>
            <a:r>
              <a:rPr lang="en-GB" altLang="en-US" dirty="0" smtClean="0"/>
              <a:t> – III a (Use of application)</a:t>
            </a:r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7341842" y="2828957"/>
            <a:ext cx="1980576" cy="1793782"/>
          </a:xfrm>
          <a:prstGeom prst="wedgeEllipseCallout">
            <a:avLst>
              <a:gd name="adj1" fmla="val -139035"/>
              <a:gd name="adj2" fmla="val 107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with a case how you use mobile phones during the process!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Reporting – </a:t>
            </a:r>
            <a:r>
              <a:rPr lang="en-GB" dirty="0" smtClean="0"/>
              <a:t>III b </a:t>
            </a:r>
            <a:r>
              <a:rPr lang="en-GB" dirty="0" smtClean="0"/>
              <a:t>(Analytical Reporting component)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1439216" y="5255578"/>
            <a:ext cx="1362075" cy="8826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data </a:t>
            </a:r>
            <a:r>
              <a:rPr lang="en-US" sz="1200" b="1" dirty="0" smtClean="0">
                <a:solidFill>
                  <a:schemeClr val="tx1"/>
                </a:solidFill>
              </a:rPr>
              <a:t>sources (</a:t>
            </a:r>
            <a:r>
              <a:rPr lang="en-US" sz="1200" b="1" dirty="0" err="1" smtClean="0">
                <a:solidFill>
                  <a:schemeClr val="tx1"/>
                </a:solidFill>
              </a:rPr>
              <a:t>eg</a:t>
            </a:r>
            <a:r>
              <a:rPr lang="en-US" sz="1200" b="1" dirty="0" smtClean="0">
                <a:solidFill>
                  <a:schemeClr val="tx1"/>
                </a:solidFill>
              </a:rPr>
              <a:t>. DHIS)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23" y="2407572"/>
            <a:ext cx="1194843" cy="8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7123418" y="5594668"/>
            <a:ext cx="1381125" cy="198437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8595586" y="2164465"/>
            <a:ext cx="2105818" cy="141119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400" dirty="0">
                <a:cs typeface="+mn-cs"/>
              </a:rPr>
              <a:t>network</a:t>
            </a:r>
            <a:endParaRPr lang="cs-CZ" sz="1400" dirty="0">
              <a:cs typeface="+mn-cs"/>
            </a:endParaRPr>
          </a:p>
        </p:txBody>
      </p:sp>
      <p:pic>
        <p:nvPicPr>
          <p:cNvPr id="11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95" y="5217479"/>
            <a:ext cx="925285" cy="92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76" y="304482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76" y="370522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93" y="5135880"/>
            <a:ext cx="590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9858636" y="2332220"/>
            <a:ext cx="393621" cy="66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10" y="5240338"/>
            <a:ext cx="854520" cy="8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583351" y="2865438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server</a:t>
            </a: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556206" y="5559949"/>
            <a:ext cx="95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on-line </a:t>
            </a:r>
            <a:r>
              <a:rPr lang="en-US" altLang="en-US" sz="1400" dirty="0">
                <a:solidFill>
                  <a:schemeClr val="tx1"/>
                </a:solidFill>
              </a:rPr>
              <a:t>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74" y="3670936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01" y="365664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69" y="3575655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8666255" y="4308475"/>
            <a:ext cx="1995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mobile </a:t>
            </a:r>
            <a:r>
              <a:rPr lang="en-US" altLang="en-US" sz="1400" dirty="0" smtClean="0">
                <a:solidFill>
                  <a:schemeClr val="tx1"/>
                </a:solidFill>
              </a:rPr>
              <a:t>phone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19756064">
            <a:off x="7423138" y="2916238"/>
            <a:ext cx="1498600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4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15" y="5232813"/>
            <a:ext cx="925285" cy="92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034937" y="5405637"/>
            <a:ext cx="1257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off-line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2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38" y="5303897"/>
            <a:ext cx="854520" cy="8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90" y="5349431"/>
            <a:ext cx="854519" cy="8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18" y="5058093"/>
            <a:ext cx="75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eft-Right Arrow 28"/>
          <p:cNvSpPr/>
          <p:nvPr/>
        </p:nvSpPr>
        <p:spPr>
          <a:xfrm rot="5400000">
            <a:off x="9117001" y="3290888"/>
            <a:ext cx="565150" cy="196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Left-Right Arrow 29"/>
          <p:cNvSpPr/>
          <p:nvPr/>
        </p:nvSpPr>
        <p:spPr>
          <a:xfrm rot="16200000">
            <a:off x="6228767" y="4867846"/>
            <a:ext cx="775843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Flowchart: Magnetic Disk 30"/>
          <p:cNvSpPr/>
          <p:nvPr/>
        </p:nvSpPr>
        <p:spPr>
          <a:xfrm>
            <a:off x="5073638" y="3629482"/>
            <a:ext cx="1395412" cy="10239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Operational database of IMIS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760526" y="3205163"/>
            <a:ext cx="3313112" cy="2179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2886063" y="48704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AR-IMIS</a:t>
            </a:r>
            <a:endParaRPr lang="en-GB" altLang="en-US" sz="1800" b="1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0800000">
            <a:off x="4202101" y="3990975"/>
            <a:ext cx="923925" cy="330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4491026" y="4044950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ETL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2552688" y="3783013"/>
            <a:ext cx="1574800" cy="939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IMIS Data Warehouse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16200000">
            <a:off x="2915432" y="3353593"/>
            <a:ext cx="823913" cy="330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2702842" y="2164465"/>
            <a:ext cx="1370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Front-end (Excel)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7448357">
            <a:off x="2082598" y="4951184"/>
            <a:ext cx="737572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8" y="2165389"/>
            <a:ext cx="3418339" cy="20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3" y="2203690"/>
            <a:ext cx="2813197" cy="119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4" y="2121829"/>
            <a:ext cx="9110531" cy="347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4" y="2184094"/>
            <a:ext cx="8731259" cy="39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 smtClean="0"/>
              <a:t>Reporting</a:t>
            </a:r>
            <a:r>
              <a:rPr lang="en-GB" altLang="en-US" dirty="0" smtClean="0"/>
              <a:t> </a:t>
            </a:r>
            <a:r>
              <a:rPr lang="en-GB" altLang="en-US" dirty="0"/>
              <a:t>– IV </a:t>
            </a:r>
            <a:r>
              <a:rPr lang="en-GB" altLang="en-US" dirty="0" smtClean="0"/>
              <a:t>(</a:t>
            </a:r>
            <a:r>
              <a:rPr lang="en-GB" altLang="en-US" kern="0" dirty="0" smtClean="0"/>
              <a:t>Role play)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Split participants into teams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Allocate each person a role (relevant to them) described in the process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Undertake role play  (first to the last step!)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Rotate roles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 do role play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Repeat process to give more practice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27051" y="1125539"/>
            <a:ext cx="1075478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dirty="0" smtClean="0"/>
              <a:t>Reporting</a:t>
            </a:r>
            <a:r>
              <a:rPr lang="en-GB" altLang="en-US" dirty="0" smtClean="0"/>
              <a:t> </a:t>
            </a:r>
            <a:r>
              <a:rPr lang="en-GB" altLang="en-US" dirty="0"/>
              <a:t>– </a:t>
            </a:r>
            <a:r>
              <a:rPr lang="en-GB" altLang="en-US" dirty="0" smtClean="0"/>
              <a:t>V (</a:t>
            </a:r>
            <a:r>
              <a:rPr lang="en-GB" altLang="en-US" kern="0" dirty="0" smtClean="0"/>
              <a:t>Scenarios)</a:t>
            </a:r>
            <a:endParaRPr lang="en-GB" altLang="en-US" kern="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09600" y="1916114"/>
            <a:ext cx="10972800" cy="41036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Develop more complex scenarios prior to the training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Once familiar introduce participants to the complicated scenarios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Ask them to role play and identify problems/resolve the solution</a:t>
            </a:r>
          </a:p>
          <a:p>
            <a:pPr>
              <a:defRPr/>
            </a:pPr>
            <a:r>
              <a:rPr lang="en-GB" sz="1800" kern="0" dirty="0" smtClean="0">
                <a:solidFill>
                  <a:schemeClr val="tx1"/>
                </a:solidFill>
              </a:rPr>
              <a:t>Emphasis should be on practicing the exceptions to the standard cases expected</a:t>
            </a:r>
            <a:endParaRPr lang="en-GB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Key </a:t>
            </a:r>
            <a:r>
              <a:rPr lang="de-DE" dirty="0" err="1"/>
              <a:t>roles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responsibilities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493360"/>
              </p:ext>
            </p:extLst>
          </p:nvPr>
        </p:nvGraphicFramePr>
        <p:xfrm>
          <a:off x="838200" y="2163763"/>
          <a:ext cx="10515600" cy="321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Responsibilities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Role A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Check</a:t>
                      </a:r>
                      <a:r>
                        <a:rPr lang="en-GB" baseline="0" dirty="0" smtClean="0"/>
                        <a:t> reports…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Enter data….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B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C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Communication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 smtClean="0"/>
              <a:t>openIMIS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Left-Right Arrow 11"/>
          <p:cNvSpPr/>
          <p:nvPr/>
        </p:nvSpPr>
        <p:spPr>
          <a:xfrm rot="1983778">
            <a:off x="3035523" y="5523761"/>
            <a:ext cx="1677987" cy="231775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3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99" y="5377934"/>
            <a:ext cx="806734" cy="7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8" y="2164465"/>
            <a:ext cx="1155905" cy="11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93" y="430120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" y="406630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8306242" y="2919259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7" y="402061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06022" y="2235233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cs typeface="Arial" charset="0"/>
              </a:rPr>
              <a:t>central </a:t>
            </a:r>
            <a:r>
              <a:rPr lang="en-US" altLang="en-US" sz="1600" dirty="0" smtClean="0">
                <a:cs typeface="Arial" charset="0"/>
              </a:rPr>
              <a:t>server</a:t>
            </a:r>
            <a:endParaRPr lang="en-US" altLang="en-US" sz="1600" dirty="0"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87807" y="4957052"/>
            <a:ext cx="1392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cs typeface="Arial" charset="0"/>
              </a:rPr>
              <a:t>on-line</a:t>
            </a:r>
            <a:endParaRPr lang="en-US" altLang="en-US" sz="1400" dirty="0">
              <a:cs typeface="Arial" charset="0"/>
            </a:endParaRPr>
          </a:p>
        </p:txBody>
      </p:sp>
      <p:pic>
        <p:nvPicPr>
          <p:cNvPr id="2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046" y="424190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18" y="4213256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78" y="4216182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800868" y="4952077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cs typeface="Arial" charset="0"/>
              </a:rPr>
              <a:t>mobile</a:t>
            </a:r>
            <a:endParaRPr lang="cs-CZ" altLang="en-US" sz="1400" dirty="0">
              <a:cs typeface="Arial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 rot="1513374">
            <a:off x="6743703" y="2830564"/>
            <a:ext cx="1556362" cy="198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382120" y="5618048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cs typeface="Arial" charset="0"/>
              </a:rPr>
              <a:t>off-line</a:t>
            </a:r>
            <a:endParaRPr lang="en-US" altLang="en-US" sz="1400" dirty="0">
              <a:cs typeface="Arial" charset="0"/>
            </a:endParaRPr>
          </a:p>
        </p:txBody>
      </p:sp>
      <p:pic>
        <p:nvPicPr>
          <p:cNvPr id="2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6" y="4038382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9" y="408535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34" y="4429291"/>
            <a:ext cx="754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eft-Right Arrow 29"/>
          <p:cNvSpPr/>
          <p:nvPr/>
        </p:nvSpPr>
        <p:spPr>
          <a:xfrm rot="1829828">
            <a:off x="8877818" y="3725032"/>
            <a:ext cx="1116581" cy="2017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Left-Right Arrow 30"/>
          <p:cNvSpPr/>
          <p:nvPr/>
        </p:nvSpPr>
        <p:spPr>
          <a:xfrm rot="8305619">
            <a:off x="4274866" y="3472713"/>
            <a:ext cx="1139911" cy="1941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46825" y="3358358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cs typeface="Arial" charset="0"/>
              </a:rPr>
              <a:t>Internet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673081" y="3494570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cs typeface="Arial" charset="0"/>
              </a:rPr>
              <a:t>Internet</a:t>
            </a:r>
          </a:p>
        </p:txBody>
      </p:sp>
      <p:sp>
        <p:nvSpPr>
          <p:cNvPr id="34" name="Left-Right Arrow 33"/>
          <p:cNvSpPr/>
          <p:nvPr/>
        </p:nvSpPr>
        <p:spPr>
          <a:xfrm>
            <a:off x="5183524" y="4194892"/>
            <a:ext cx="3673592" cy="226546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91533" y="3777238"/>
            <a:ext cx="89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cs typeface="Arial" charset="0"/>
              </a:rPr>
              <a:t>physical</a:t>
            </a:r>
          </a:p>
          <a:p>
            <a:pPr eaLnBrk="1" hangingPunct="1"/>
            <a:r>
              <a:rPr lang="en-GB" altLang="en-US" sz="1400" dirty="0">
                <a:cs typeface="Arial" charset="0"/>
              </a:rPr>
              <a:t>transport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711" r="10977" b="19824"/>
          <a:stretch/>
        </p:blipFill>
        <p:spPr bwMode="auto">
          <a:xfrm>
            <a:off x="4142113" y="2196895"/>
            <a:ext cx="1141208" cy="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96" y="4390398"/>
            <a:ext cx="388867" cy="3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28" y="4420674"/>
            <a:ext cx="437594" cy="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888642" y="3033999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cs typeface="Arial" charset="0"/>
              </a:rPr>
              <a:t>Internet</a:t>
            </a:r>
          </a:p>
        </p:txBody>
      </p:sp>
      <p:pic>
        <p:nvPicPr>
          <p:cNvPr id="40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40" y="5377932"/>
            <a:ext cx="806734" cy="7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61" y="5377933"/>
            <a:ext cx="806734" cy="78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26597" y="3393280"/>
            <a:ext cx="5761567" cy="287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86651" y="3357564"/>
            <a:ext cx="4430529" cy="2951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6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8851" y="6546850"/>
            <a:ext cx="2017183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FEFC1F8-F089-4176-8A40-D512580AD975}" type="slidenum">
              <a:rPr lang="en-GB" altLang="en-US" smtClean="0">
                <a:solidFill>
                  <a:srgbClr val="000000"/>
                </a:solidFill>
              </a:rPr>
              <a:pPr algn="l" eaLnBrk="1" hangingPunct="1"/>
              <a:t>6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pic>
        <p:nvPicPr>
          <p:cNvPr id="27658" name="Picture 7" descr="shot_00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40" y="3967347"/>
            <a:ext cx="1340160" cy="15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21" y="4797426"/>
            <a:ext cx="86783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441430" y="3200065"/>
            <a:ext cx="2220903" cy="98722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Mobile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network</a:t>
            </a: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766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89" y="2008805"/>
            <a:ext cx="124883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893318" y="3332152"/>
            <a:ext cx="38523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16200000">
            <a:off x="5969927" y="3552645"/>
            <a:ext cx="1466072" cy="313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7299863" y="2374764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 smtClean="0">
                <a:solidFill>
                  <a:srgbClr val="000000"/>
                </a:solidFill>
              </a:rPr>
              <a:t>Server</a:t>
            </a:r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3977692" y="4064177"/>
            <a:ext cx="1178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rgbClr val="000000"/>
                </a:solidFill>
              </a:rPr>
              <a:t>Enrolment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  <p:sp>
        <p:nvSpPr>
          <p:cNvPr id="27668" name="TextBox 20"/>
          <p:cNvSpPr txBox="1">
            <a:spLocks noChangeArrowheads="1"/>
          </p:cNvSpPr>
          <p:nvPr/>
        </p:nvSpPr>
        <p:spPr bwMode="auto">
          <a:xfrm>
            <a:off x="3992682" y="4380423"/>
            <a:ext cx="9317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rgbClr val="000000"/>
                </a:solidFill>
              </a:rPr>
              <a:t>Renewal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  <p:sp>
        <p:nvSpPr>
          <p:cNvPr id="27669" name="TextBox 21"/>
          <p:cNvSpPr txBox="1">
            <a:spLocks noChangeArrowheads="1"/>
          </p:cNvSpPr>
          <p:nvPr/>
        </p:nvSpPr>
        <p:spPr bwMode="auto">
          <a:xfrm>
            <a:off x="3985144" y="4695043"/>
            <a:ext cx="1008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rgbClr val="000000"/>
                </a:solidFill>
              </a:rPr>
              <a:t>Feedback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  <p:sp>
        <p:nvSpPr>
          <p:cNvPr id="27670" name="TextBox 23"/>
          <p:cNvSpPr txBox="1">
            <a:spLocks noChangeArrowheads="1"/>
          </p:cNvSpPr>
          <p:nvPr/>
        </p:nvSpPr>
        <p:spPr bwMode="auto">
          <a:xfrm>
            <a:off x="7958915" y="5481145"/>
            <a:ext cx="18421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rgbClr val="000000"/>
                </a:solidFill>
              </a:rPr>
              <a:t>Client identification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  <p:sp>
        <p:nvSpPr>
          <p:cNvPr id="27671" name="TextBox 24"/>
          <p:cNvSpPr txBox="1">
            <a:spLocks noChangeArrowheads="1"/>
          </p:cNvSpPr>
          <p:nvPr/>
        </p:nvSpPr>
        <p:spPr bwMode="auto">
          <a:xfrm>
            <a:off x="9822603" y="5507136"/>
            <a:ext cx="1717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rgbClr val="000000"/>
                </a:solidFill>
              </a:rPr>
              <a:t>Claim submission</a:t>
            </a:r>
            <a:endParaRPr lang="en-GB" altLang="en-US" sz="1400" b="1" dirty="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9880085">
            <a:off x="6000268" y="5076688"/>
            <a:ext cx="383116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615707">
            <a:off x="7206384" y="5100501"/>
            <a:ext cx="383117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36" y="2278064"/>
            <a:ext cx="2622283" cy="15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034665" y="2421169"/>
            <a:ext cx="1635836" cy="1457383"/>
            <a:chOff x="7192103" y="4195700"/>
            <a:chExt cx="1556692" cy="1510540"/>
          </a:xfrm>
        </p:grpSpPr>
        <p:pic>
          <p:nvPicPr>
            <p:cNvPr id="3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itle 6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altLang="en-US" dirty="0" smtClean="0"/>
              <a:t>Data transfer using </a:t>
            </a:r>
            <a:r>
              <a:rPr lang="en-GB" altLang="en-US" dirty="0"/>
              <a:t>mobile phone</a:t>
            </a:r>
            <a:endParaRPr lang="en-GB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36" y="3717660"/>
            <a:ext cx="1508213" cy="23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12829" y="3992418"/>
            <a:ext cx="1283468" cy="1485753"/>
            <a:chOff x="7129905" y="2353838"/>
            <a:chExt cx="1811765" cy="2719869"/>
          </a:xfrm>
        </p:grpSpPr>
        <p:pic>
          <p:nvPicPr>
            <p:cNvPr id="38" name="Picture 5" descr="G:\screenshots\shot_00003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05" y="2353838"/>
              <a:ext cx="1811765" cy="271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621" y="3017273"/>
              <a:ext cx="519955" cy="75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2224296" y="2051764"/>
            <a:ext cx="1753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 smtClean="0">
                <a:solidFill>
                  <a:srgbClr val="000000"/>
                </a:solidFill>
              </a:rPr>
              <a:t>Insurance Agent</a:t>
            </a:r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8976764" y="2114002"/>
            <a:ext cx="1816155" cy="3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 smtClean="0">
                <a:solidFill>
                  <a:srgbClr val="000000"/>
                </a:solidFill>
              </a:rPr>
              <a:t>Health Facility staff</a:t>
            </a:r>
            <a:endParaRPr lang="en-GB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Building a </a:t>
            </a:r>
            <a:r>
              <a:rPr lang="en-GB" b="0" dirty="0" smtClean="0"/>
              <a:t>scheme – I</a:t>
            </a:r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7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" y="3828086"/>
            <a:ext cx="2016997" cy="23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ontent Placeholder 69"/>
          <p:cNvPicPr>
            <a:picLocks noGrp="1"/>
          </p:cNvPicPr>
          <p:nvPr>
            <p:ph idx="1"/>
          </p:nvPr>
        </p:nvPicPr>
        <p:blipFill rotWithShape="1">
          <a:blip r:embed="rId4"/>
          <a:srcRect l="31430" t="13359" r="51636" b="39773"/>
          <a:stretch/>
        </p:blipFill>
        <p:spPr bwMode="auto">
          <a:xfrm>
            <a:off x="7458726" y="2378630"/>
            <a:ext cx="1651675" cy="3553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Oval Callout 68"/>
          <p:cNvSpPr/>
          <p:nvPr/>
        </p:nvSpPr>
        <p:spPr>
          <a:xfrm>
            <a:off x="9801068" y="2085092"/>
            <a:ext cx="1552732" cy="1002469"/>
          </a:xfrm>
          <a:prstGeom prst="wedgeEllipseCallout">
            <a:avLst>
              <a:gd name="adj1" fmla="val -129358"/>
              <a:gd name="adj2" fmla="val -352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Describe how initial configurations are done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3445" y="4226110"/>
            <a:ext cx="1993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 someone paying on behalf on the insured family/group?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93102" y="5583836"/>
            <a:ext cx="4565626" cy="17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927177" y="4768026"/>
            <a:ext cx="2531551" cy="658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12784" r="38016"/>
          <a:stretch/>
        </p:blipFill>
        <p:spPr bwMode="auto">
          <a:xfrm>
            <a:off x="2993445" y="2192373"/>
            <a:ext cx="551099" cy="11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1023488" y="2692790"/>
            <a:ext cx="817918" cy="810942"/>
            <a:chOff x="7192103" y="4195700"/>
            <a:chExt cx="1556692" cy="1510540"/>
          </a:xfrm>
        </p:grpSpPr>
        <p:pic>
          <p:nvPicPr>
            <p:cNvPr id="83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6" name="Straight Arrow Connector 85"/>
          <p:cNvCxnSpPr/>
          <p:nvPr/>
        </p:nvCxnSpPr>
        <p:spPr>
          <a:xfrm flipH="1" flipV="1">
            <a:off x="2098624" y="3144029"/>
            <a:ext cx="5360104" cy="2033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656516" y="3087561"/>
            <a:ext cx="3802210" cy="173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19" y="2340343"/>
            <a:ext cx="522656" cy="4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04" y="2371345"/>
            <a:ext cx="522287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 flipH="1" flipV="1">
            <a:off x="4590792" y="2964677"/>
            <a:ext cx="2867934" cy="1652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5859840" y="2562793"/>
            <a:ext cx="797597" cy="419182"/>
            <a:chOff x="719395" y="1031234"/>
            <a:chExt cx="2396922" cy="1392515"/>
          </a:xfrm>
        </p:grpSpPr>
        <p:pic>
          <p:nvPicPr>
            <p:cNvPr id="96" name="Picture 95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9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10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3" name="Straight Arrow Connector 102"/>
          <p:cNvCxnSpPr>
            <a:stCxn id="70" idx="1"/>
          </p:cNvCxnSpPr>
          <p:nvPr/>
        </p:nvCxnSpPr>
        <p:spPr>
          <a:xfrm flipH="1" flipV="1">
            <a:off x="6333108" y="3087562"/>
            <a:ext cx="1125618" cy="1067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6485508" y="3087561"/>
            <a:ext cx="973220" cy="869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9344607" y="4922370"/>
            <a:ext cx="493458" cy="610003"/>
            <a:chOff x="7456275" y="1294401"/>
            <a:chExt cx="1409328" cy="1985476"/>
          </a:xfrm>
        </p:grpSpPr>
        <p:pic>
          <p:nvPicPr>
            <p:cNvPr id="11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1" name="Straight Arrow Connector 110"/>
          <p:cNvCxnSpPr/>
          <p:nvPr/>
        </p:nvCxnSpPr>
        <p:spPr>
          <a:xfrm>
            <a:off x="9110401" y="3626084"/>
            <a:ext cx="422544" cy="1200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71" y="4528500"/>
            <a:ext cx="1062631" cy="7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Straight Arrow Connector 117"/>
          <p:cNvCxnSpPr/>
          <p:nvPr/>
        </p:nvCxnSpPr>
        <p:spPr>
          <a:xfrm>
            <a:off x="9019340" y="3219535"/>
            <a:ext cx="1238935" cy="170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10734600" y="5444410"/>
            <a:ext cx="578372" cy="451238"/>
            <a:chOff x="7192103" y="4195700"/>
            <a:chExt cx="1556692" cy="1510540"/>
          </a:xfrm>
        </p:grpSpPr>
        <p:pic>
          <p:nvPicPr>
            <p:cNvPr id="1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" name="Group 126"/>
          <p:cNvGrpSpPr/>
          <p:nvPr/>
        </p:nvGrpSpPr>
        <p:grpSpPr>
          <a:xfrm>
            <a:off x="10740628" y="3219535"/>
            <a:ext cx="357784" cy="848708"/>
            <a:chOff x="3111417" y="2354886"/>
            <a:chExt cx="854654" cy="1456830"/>
          </a:xfrm>
        </p:grpSpPr>
        <p:pic>
          <p:nvPicPr>
            <p:cNvPr id="128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10258275" y="3237164"/>
            <a:ext cx="468392" cy="923729"/>
            <a:chOff x="1538443" y="4836092"/>
            <a:chExt cx="690194" cy="580187"/>
          </a:xfrm>
        </p:grpSpPr>
        <p:pic>
          <p:nvPicPr>
            <p:cNvPr id="131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6" name="Straight Arrow Connector 135"/>
          <p:cNvCxnSpPr/>
          <p:nvPr/>
        </p:nvCxnSpPr>
        <p:spPr>
          <a:xfrm>
            <a:off x="9171740" y="3087562"/>
            <a:ext cx="946621" cy="475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5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Building a </a:t>
            </a:r>
            <a:r>
              <a:rPr lang="en-GB" b="0" dirty="0" smtClean="0"/>
              <a:t>scheme - II</a:t>
            </a:r>
            <a:endParaRPr lang="en-GB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09.01.2019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3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13" y="2354885"/>
            <a:ext cx="2125263" cy="15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756746" y="4941325"/>
            <a:ext cx="1055998" cy="1142257"/>
            <a:chOff x="7192103" y="4195700"/>
            <a:chExt cx="1556692" cy="1510540"/>
          </a:xfrm>
        </p:grpSpPr>
        <p:pic>
          <p:nvPicPr>
            <p:cNvPr id="15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5" descr="C:\Users\srivsi\AppData\Local\Microsoft\Windows\Temporary Internet Files\Content.IE5\YOC8F3O3\Umbrella-3456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85" y="2180419"/>
            <a:ext cx="888531" cy="8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08" y="3632194"/>
            <a:ext cx="1602889" cy="11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 descr="C:\Users\srivsi\AppData\Local\Microsoft\Windows\Temporary Internet Files\Content.IE5\MQ4LQITT\handshak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1" y="2815275"/>
            <a:ext cx="1336664" cy="9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843652" y="4978357"/>
            <a:ext cx="1084234" cy="1114660"/>
            <a:chOff x="7192103" y="4195700"/>
            <a:chExt cx="1556692" cy="1510540"/>
          </a:xfrm>
        </p:grpSpPr>
        <p:pic>
          <p:nvPicPr>
            <p:cNvPr id="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205391" y="4361825"/>
            <a:ext cx="1219204" cy="779749"/>
            <a:chOff x="719395" y="1031234"/>
            <a:chExt cx="2396922" cy="1392515"/>
          </a:xfrm>
        </p:grpSpPr>
        <p:pic>
          <p:nvPicPr>
            <p:cNvPr id="24" name="Picture 23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28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9673475" y="2241169"/>
            <a:ext cx="1139270" cy="600883"/>
            <a:chOff x="719395" y="1031234"/>
            <a:chExt cx="2396922" cy="1392515"/>
          </a:xfrm>
        </p:grpSpPr>
        <p:pic>
          <p:nvPicPr>
            <p:cNvPr id="32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36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0281442" y="2214210"/>
            <a:ext cx="615069" cy="798668"/>
            <a:chOff x="7456275" y="1294401"/>
            <a:chExt cx="1409328" cy="1985476"/>
          </a:xfrm>
        </p:grpSpPr>
        <p:pic>
          <p:nvPicPr>
            <p:cNvPr id="40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997629" y="4493602"/>
            <a:ext cx="493458" cy="610003"/>
            <a:chOff x="7456275" y="1294401"/>
            <a:chExt cx="1409328" cy="1985476"/>
          </a:xfrm>
        </p:grpSpPr>
        <p:pic>
          <p:nvPicPr>
            <p:cNvPr id="4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0043529" y="4115251"/>
            <a:ext cx="1219204" cy="779749"/>
            <a:chOff x="719395" y="1031234"/>
            <a:chExt cx="2396922" cy="1392515"/>
          </a:xfrm>
        </p:grpSpPr>
        <p:pic>
          <p:nvPicPr>
            <p:cNvPr id="46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5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722128" y="4207937"/>
            <a:ext cx="493458" cy="610003"/>
            <a:chOff x="7456275" y="1294401"/>
            <a:chExt cx="1409328" cy="1985476"/>
          </a:xfrm>
        </p:grpSpPr>
        <p:pic>
          <p:nvPicPr>
            <p:cNvPr id="54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111417" y="2354886"/>
            <a:ext cx="854654" cy="1456830"/>
            <a:chOff x="3111417" y="2354886"/>
            <a:chExt cx="854654" cy="1456830"/>
          </a:xfrm>
        </p:grpSpPr>
        <p:pic>
          <p:nvPicPr>
            <p:cNvPr id="57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38443" y="4836092"/>
            <a:ext cx="690194" cy="580187"/>
            <a:chOff x="1538443" y="4836092"/>
            <a:chExt cx="690194" cy="580187"/>
          </a:xfrm>
        </p:grpSpPr>
        <p:pic>
          <p:nvPicPr>
            <p:cNvPr id="12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37" y="5499688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0334" y="5543383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9080" y="5552817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903" y="5627919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9603" y="5608610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2272" y="5611856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eft Arrow 65"/>
          <p:cNvSpPr/>
          <p:nvPr/>
        </p:nvSpPr>
        <p:spPr>
          <a:xfrm rot="760799">
            <a:off x="4601122" y="3602039"/>
            <a:ext cx="53493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eft Arrow 66"/>
          <p:cNvSpPr/>
          <p:nvPr/>
        </p:nvSpPr>
        <p:spPr>
          <a:xfrm rot="21168811">
            <a:off x="4580618" y="2714858"/>
            <a:ext cx="32959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eft Arrow 67"/>
          <p:cNvSpPr/>
          <p:nvPr/>
        </p:nvSpPr>
        <p:spPr>
          <a:xfrm rot="1307138">
            <a:off x="4665583" y="3594831"/>
            <a:ext cx="2915359" cy="3842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approach</a:t>
            </a:r>
          </a:p>
          <a:p>
            <a:pPr marL="514350" indent="-514350">
              <a:buFont typeface="+mj-lt"/>
              <a:buAutoNum type="romanUcPeriod"/>
            </a:pPr>
            <a:r>
              <a:rPr lang="en-GB" b="1" dirty="0" smtClean="0"/>
              <a:t>Describe</a:t>
            </a:r>
            <a:r>
              <a:rPr lang="en-GB" dirty="0" smtClean="0"/>
              <a:t> your processes (process, forms, mobile and web application)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Practice </a:t>
            </a:r>
            <a:r>
              <a:rPr lang="en-GB" b="1" dirty="0" smtClean="0"/>
              <a:t>filling of forms</a:t>
            </a:r>
            <a:r>
              <a:rPr lang="en-GB" dirty="0" smtClean="0"/>
              <a:t>  where applicable (as many exercises as possible!)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Practice </a:t>
            </a:r>
            <a:r>
              <a:rPr lang="en-GB" dirty="0"/>
              <a:t>using </a:t>
            </a:r>
            <a:r>
              <a:rPr lang="en-GB" b="1" dirty="0" err="1"/>
              <a:t>openIMIS</a:t>
            </a:r>
            <a:r>
              <a:rPr lang="en-GB" dirty="0"/>
              <a:t> (as many exercises as possible!)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Undertake a </a:t>
            </a:r>
            <a:r>
              <a:rPr lang="en-GB" b="1" dirty="0" smtClean="0"/>
              <a:t>role play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 smtClean="0"/>
              <a:t>Practice with </a:t>
            </a:r>
            <a:r>
              <a:rPr lang="en-GB" b="1" dirty="0" smtClean="0"/>
              <a:t>pre created scenarios</a:t>
            </a:r>
            <a:r>
              <a:rPr lang="en-GB" dirty="0" smtClean="0"/>
              <a:t> to identify mistakes/exceptional scenarios (as many exercises as possible!)</a:t>
            </a:r>
          </a:p>
          <a:p>
            <a:endParaRPr lang="en-GB" dirty="0" smtClean="0"/>
          </a:p>
          <a:p>
            <a:r>
              <a:rPr lang="en-GB" dirty="0" smtClean="0"/>
              <a:t>Keep it as practical/hands on as possible – key is Practice! Practice! Practice!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10.01.2019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501167"/>
      </p:ext>
    </p:extLst>
  </p:cSld>
  <p:clrMapOvr>
    <a:masterClrMapping/>
  </p:clrMapOvr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1467</Words>
  <Application>Microsoft Office PowerPoint</Application>
  <PresentationFormat>Custom</PresentationFormat>
  <Paragraphs>277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openIMIS_master</vt:lpstr>
      <vt:lpstr>PowerPoint Presentation</vt:lpstr>
      <vt:lpstr>PowerPoint Presentation</vt:lpstr>
      <vt:lpstr>Organizational Structure of ABC scheme</vt:lpstr>
      <vt:lpstr>Key roles and responsibilities</vt:lpstr>
      <vt:lpstr>Communication within openIMIS</vt:lpstr>
      <vt:lpstr>PowerPoint Presentation</vt:lpstr>
      <vt:lpstr>Building a scheme – I</vt:lpstr>
      <vt:lpstr>Building a scheme - II</vt:lpstr>
      <vt:lpstr>Processes</vt:lpstr>
      <vt:lpstr>Enrolment – I (Sample Process)</vt:lpstr>
      <vt:lpstr>Enrolment - II (Forms involved) </vt:lpstr>
      <vt:lpstr>Enrolment – III a (Use of mobile application)</vt:lpstr>
      <vt:lpstr>PowerPoint Presentation</vt:lpstr>
      <vt:lpstr>PowerPoint Presentation</vt:lpstr>
      <vt:lpstr>PowerPoint Presentation</vt:lpstr>
      <vt:lpstr>PowerPoint Presentation</vt:lpstr>
      <vt:lpstr>Health Service Utilization - II (Forms involved) </vt:lpstr>
      <vt:lpstr>Health Service Utilization – III a (Use of mobile application)</vt:lpstr>
      <vt:lpstr>PowerPoint Presentation</vt:lpstr>
      <vt:lpstr>PowerPoint Presentation</vt:lpstr>
      <vt:lpstr>PowerPoint Presentation</vt:lpstr>
      <vt:lpstr>PowerPoint Presentation</vt:lpstr>
      <vt:lpstr>Claims Process - II (Forms involved)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Renewal Process - II (Forms involved)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- II (Forms involved) </vt:lpstr>
      <vt:lpstr>PowerPoint Presentation</vt:lpstr>
      <vt:lpstr>Reporting – III b (Analytical Reporting component)</vt:lpstr>
      <vt:lpstr>PowerPoint Presentation</vt:lpstr>
      <vt:lpstr>PowerPoint Presentation</vt:lpstr>
      <vt:lpstr>PowerPoint Presentation</vt:lpstr>
    </vt:vector>
  </TitlesOfParts>
  <Company>Swiss TPH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42</cp:revision>
  <dcterms:created xsi:type="dcterms:W3CDTF">2018-12-07T13:39:12Z</dcterms:created>
  <dcterms:modified xsi:type="dcterms:W3CDTF">2019-01-10T11:37:36Z</dcterms:modified>
</cp:coreProperties>
</file>